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9"/>
  </p:notesMasterIdLst>
  <p:sldIdLst>
    <p:sldId id="2085" r:id="rId2"/>
    <p:sldId id="2070" r:id="rId3"/>
    <p:sldId id="2086" r:id="rId4"/>
    <p:sldId id="2065" r:id="rId5"/>
    <p:sldId id="2087" r:id="rId6"/>
    <p:sldId id="2100" r:id="rId7"/>
    <p:sldId id="2072" r:id="rId8"/>
    <p:sldId id="2088" r:id="rId9"/>
    <p:sldId id="2090" r:id="rId10"/>
    <p:sldId id="2091" r:id="rId11"/>
    <p:sldId id="2092" r:id="rId12"/>
    <p:sldId id="2074" r:id="rId13"/>
    <p:sldId id="2076" r:id="rId14"/>
    <p:sldId id="2101" r:id="rId15"/>
    <p:sldId id="2078" r:id="rId16"/>
    <p:sldId id="2093" r:id="rId17"/>
    <p:sldId id="2083" r:id="rId18"/>
    <p:sldId id="2077" r:id="rId19"/>
    <p:sldId id="2103" r:id="rId20"/>
    <p:sldId id="2082" r:id="rId21"/>
    <p:sldId id="2094" r:id="rId22"/>
    <p:sldId id="2095" r:id="rId23"/>
    <p:sldId id="2102" r:id="rId24"/>
    <p:sldId id="2096" r:id="rId25"/>
    <p:sldId id="2097" r:id="rId26"/>
    <p:sldId id="2098" r:id="rId27"/>
    <p:sldId id="20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B2"/>
    <a:srgbClr val="521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6" autoAdjust="0"/>
    <p:restoredTop sz="94438" autoAdjust="0"/>
  </p:normalViewPr>
  <p:slideViewPr>
    <p:cSldViewPr snapToGrid="0">
      <p:cViewPr>
        <p:scale>
          <a:sx n="82" d="100"/>
          <a:sy n="82" d="100"/>
        </p:scale>
        <p:origin x="64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951EC-9D4F-44FE-8E6A-CA39E4A2FCEC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0C806-9C87-46C8-9559-EC2E11F66D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246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197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9878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767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9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861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95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2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428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799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34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02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defTabSz="914400" eaLnBrk="1" hangingPunct="1">
              <a:spcBef>
                <a:spcPct val="0"/>
              </a:spcBef>
              <a:buFontTx/>
              <a:buChar char="-"/>
            </a:pPr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904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228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5317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8964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398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1007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58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9640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469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971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3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859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2247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776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03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00C806-9C87-46C8-9559-EC2E11F66D42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894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730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534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25096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1732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780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295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35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769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041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85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4405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6357-5AFD-4EB7-B8A7-C95F55F77E74}" type="datetimeFigureOut">
              <a:rPr lang="en-CA" smtClean="0"/>
              <a:t>2021-09-30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1CF9F-8355-4248-9A9C-612DDD6D578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041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37.emf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oleObject" Target="../embeddings/oleObject14.bin"/><Relationship Id="rId10" Type="http://schemas.openxmlformats.org/officeDocument/2006/relationships/image" Target="../media/image49.emf"/><Relationship Id="rId4" Type="http://schemas.openxmlformats.org/officeDocument/2006/relationships/image" Target="../media/image47.emf"/><Relationship Id="rId9" Type="http://schemas.openxmlformats.org/officeDocument/2006/relationships/oleObject" Target="../embeddings/oleObject1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lalgorithm.wordpress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jp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9.e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785729"/>
            <a:ext cx="12192000" cy="6381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7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Associative Techniques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E507-4444-4862-9E09-2D0E57C78C5A}"/>
              </a:ext>
            </a:extLst>
          </p:cNvPr>
          <p:cNvSpPr/>
          <p:nvPr/>
        </p:nvSpPr>
        <p:spPr>
          <a:xfrm>
            <a:off x="4366022" y="3858696"/>
            <a:ext cx="345998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Bratislav Misic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McConnell Brain Imaging Centre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Montréal Neurological Institute</a:t>
            </a:r>
          </a:p>
          <a:p>
            <a:pPr algn="ctr"/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McGill University</a:t>
            </a:r>
          </a:p>
        </p:txBody>
      </p:sp>
    </p:spTree>
    <p:extLst>
      <p:ext uri="{BB962C8B-B14F-4D97-AF65-F5344CB8AC3E}">
        <p14:creationId xmlns:p14="http://schemas.microsoft.com/office/powerpoint/2010/main" val="171915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Maximzing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variance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want to find a new variable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 maximize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𝐳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 the constraint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𝟏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𝒛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𝐗𝐮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</m:oMath>
                </a14:m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CA" b="1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</m:t>
                        </m:r>
                      </m:num>
                      <m:den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define </a:t>
                </a:r>
                <a:r>
                  <a:rPr lang="en-CA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Lagrangian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𝐿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−1)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maximum</a:t>
                </a:r>
                <a:r>
                  <a:rPr lang="en-CA" dirty="0">
                    <a:ea typeface="Tahoma" panose="020B0604030504040204" pitchFamily="34" charset="0"/>
                    <a:cs typeface="Tahoma" panose="020B0604030504040204" pitchFamily="34" charset="0"/>
                  </a:rPr>
                  <a:t>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𝐿</m:t>
                        </m:r>
                      </m:num>
                      <m:den>
                        <m:r>
                          <a:rPr lang="en-CA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𝜕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−2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b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        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𝐑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𝜆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𝐈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=0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eigenvalue, </a:t>
                </a: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 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𝑣𝑎𝑟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𝐳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𝐑𝐮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𝐮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𝐮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𝜆</m:t>
                    </m:r>
                  </m:oMath>
                </a14:m>
                <a:endParaRPr lang="en-CA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13" y="775948"/>
                <a:ext cx="5813716" cy="5716758"/>
              </a:xfrm>
              <a:prstGeom prst="rect">
                <a:avLst/>
              </a:prstGeom>
              <a:blipFill>
                <a:blip r:embed="rId4"/>
                <a:stretch>
                  <a:fillRect l="-735" t="-533" b="-5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6642165" y="1260460"/>
          <a:ext cx="4181346" cy="4060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42165" y="1260460"/>
                        <a:ext cx="4181346" cy="4060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638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>
                  <a:buClr>
                    <a:srgbClr val="3333B2"/>
                  </a:buClr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𝐒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𝐔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𝐕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𝐕</m:t>
                        </m:r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CA" b="1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14:m>
                  <m:oMath xmlns:m="http://schemas.openxmlformats.org/officeDocument/2006/math"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d>
                      <m:d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𝐒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𝐒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CA" b="1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𝐔</m:t>
                        </m:r>
                      </m:e>
                      <m: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left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eigenvector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  <m:r>
                      <a:rPr lang="en-CA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right singular vector of </a:t>
                </a:r>
                <a14:m>
                  <m:oMath xmlns:m="http://schemas.openxmlformats.org/officeDocument/2006/math"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𝐗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eigenvalue  = squared singular value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58" y="1339702"/>
                <a:ext cx="5263210" cy="4524315"/>
              </a:xfrm>
              <a:prstGeom prst="rect">
                <a:avLst/>
              </a:prstGeom>
              <a:blipFill>
                <a:blip r:embed="rId3"/>
                <a:stretch>
                  <a:fillRect l="-811" t="-135" b="-12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42303"/>
            <a:ext cx="5612822" cy="31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35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least squares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0" y="6601925"/>
            <a:ext cx="26436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Wold et al. (1982; 1984) Math Stat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85213" y="1062702"/>
            <a:ext cx="431148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PCA, you decompose the original data matrix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PLS, you decompose a correlation matrix 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between two data matrices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 multiple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latent variables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(aka components, modes, variates)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vectors represent the optimal weighing of original variables, 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e.g. patterns of connectivity + patterns of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represents the proportion of X-Y covariance accounted for by the pairing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20" y="1626781"/>
            <a:ext cx="6551027" cy="41846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9" y="1626781"/>
            <a:ext cx="6551027" cy="41846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432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many components to retain?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3832249" cy="31251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7" y="1389538"/>
            <a:ext cx="4213002" cy="3125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6" y="1389538"/>
            <a:ext cx="4213002" cy="3125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640" y="1389538"/>
            <a:ext cx="6050292" cy="2898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73" y="1389538"/>
            <a:ext cx="6050292" cy="2898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870732" y="5134983"/>
            <a:ext cx="7340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Kaiser criterion: drop all eigenvalues lower than 1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“elbow” rule: look for the biggest drop-off in the scree plot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 test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which singular values are greater than expected?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19527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Cattell (1966)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19610" y="6601925"/>
            <a:ext cx="2175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Thorndike (1953)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005183" y="6601925"/>
            <a:ext cx="21868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Edgington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(1965; 1969)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0448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Permutation tests when comparing maps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6997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Alexander-Bloch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7975" y="2129377"/>
            <a:ext cx="60361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comparing topographic maps (i.e. observations = brain regions), simple permutation might not be enough to overcome spatial autocorrelation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examples: comparing gene expression, morphometry,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cytoarchitectonics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etc.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use spherical projection nulls instead (“spin tests”)</a:t>
            </a:r>
          </a:p>
        </p:txBody>
      </p:sp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170" name="Picture 2" descr="Fig.Â 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750" y="1491045"/>
            <a:ext cx="47434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685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Individual participants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31" y="2161586"/>
            <a:ext cx="6408585" cy="36346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87331" y="3798019"/>
            <a:ext cx="50315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weights that tell us how much each variable (connection, region, behaviour) contributes to the pattern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every participant is different – how do individual participants express the overall pattern?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participant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project original data onto the latent variables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486350"/>
              </p:ext>
            </p:extLst>
          </p:nvPr>
        </p:nvGraphicFramePr>
        <p:xfrm>
          <a:off x="1369926" y="866973"/>
          <a:ext cx="2666390" cy="2589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2962008" imgH="2876310" progId="Acrobat.Document.DC">
                  <p:embed/>
                </p:oleObj>
              </mc:Choice>
              <mc:Fallback>
                <p:oleObj name="Acrobat Document" r:id="rId5" imgW="2962008" imgH="287631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69926" y="866973"/>
                        <a:ext cx="2666390" cy="2589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7488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connectivity differences in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6739576" y="952347"/>
            <a:ext cx="50910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soldiers with PTSD and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mTBI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differ in patterns of functional connectivity?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individual differences in connectivity relate to symptom severity?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6601925"/>
            <a:ext cx="1930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et al. (2016)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428625" y="1201560"/>
          <a:ext cx="5667375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5667119" imgH="4800600" progId="Acrobat.Document.DC">
                  <p:embed/>
                </p:oleObj>
              </mc:Choice>
              <mc:Fallback>
                <p:oleObj name="Acrobat Document" r:id="rId3" imgW="5667119" imgH="4800600" progId="Acrobat.Document.DC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625" y="1201560"/>
                        <a:ext cx="5667375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13"/>
          <a:stretch/>
        </p:blipFill>
        <p:spPr>
          <a:xfrm>
            <a:off x="7300803" y="2556164"/>
            <a:ext cx="2896965" cy="38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Cross-validation and prediction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333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Floch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(2012)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516541" y="6601925"/>
            <a:ext cx="16754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Rahim et al. (2017) PRNI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575" y="3806070"/>
            <a:ext cx="520263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analysis is explicitly trying to maximize correlations between scores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cross-validate model: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scores correlate out-of-sample?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 weights correlate out-of-sample?</a:t>
            </a:r>
          </a:p>
          <a:p>
            <a:pPr marL="342900" indent="-342900">
              <a:buClr>
                <a:srgbClr val="3333B2"/>
              </a:buClr>
              <a:buFontTx/>
              <a:buAutoNum type="alphaLcParenBoth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you predict individual variables?</a:t>
            </a:r>
          </a:p>
          <a:p>
            <a:pPr marL="342900" indent="-342900">
              <a:buClr>
                <a:srgbClr val="3333B2"/>
              </a:buClr>
              <a:buAutoNum type="alphaLcParenBoth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1151" t="11780" r="37796" b="61865"/>
          <a:stretch/>
        </p:blipFill>
        <p:spPr>
          <a:xfrm>
            <a:off x="7408188" y="1156023"/>
            <a:ext cx="4392649" cy="2097056"/>
          </a:xfrm>
          <a:prstGeom prst="rect">
            <a:avLst/>
          </a:prstGeom>
        </p:spPr>
      </p:pic>
      <p:sp>
        <p:nvSpPr>
          <p:cNvPr id="2" name="AutoShape 2" descr="https://ieeexplore.ieee.org/mediastore_new/IEEE/content/media/7980534/7981494/7981504/7981504-fig-1-source-lar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" t="-961" r="28676" b="961"/>
          <a:stretch/>
        </p:blipFill>
        <p:spPr>
          <a:xfrm>
            <a:off x="7760030" y="3894174"/>
            <a:ext cx="4190965" cy="2212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23" y="1432414"/>
            <a:ext cx="2328257" cy="1799398"/>
          </a:xfrm>
          <a:prstGeom prst="rect">
            <a:avLst/>
          </a:prstGeom>
        </p:spPr>
      </p:pic>
      <p:pic>
        <p:nvPicPr>
          <p:cNvPr id="10242" name="Picture 2" descr="Fig.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77" t="60266" r="6311" b="4142"/>
          <a:stretch/>
        </p:blipFill>
        <p:spPr bwMode="auto">
          <a:xfrm>
            <a:off x="2578013" y="1372275"/>
            <a:ext cx="2087074" cy="19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45786" y="6601925"/>
            <a:ext cx="39004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Kovacevic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(2013) New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Prespectives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Partial Least Squares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8" t="62255" r="56487"/>
          <a:stretch/>
        </p:blipFill>
        <p:spPr>
          <a:xfrm>
            <a:off x="4567134" y="1156022"/>
            <a:ext cx="2348366" cy="24159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6"/>
          <a:stretch/>
        </p:blipFill>
        <p:spPr>
          <a:xfrm>
            <a:off x="5490651" y="3894175"/>
            <a:ext cx="1765175" cy="22126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394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variables are important?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1739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Efron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(1986) Stat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905797" y="6601925"/>
            <a:ext cx="22862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et al. (1996)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73" y="3150442"/>
            <a:ext cx="6038100" cy="2898654"/>
          </a:xfrm>
          <a:prstGeom prst="rect">
            <a:avLst/>
          </a:prstGeom>
        </p:spPr>
      </p:pic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116420"/>
              </p:ext>
            </p:extLst>
          </p:nvPr>
        </p:nvGraphicFramePr>
        <p:xfrm>
          <a:off x="5498202" y="861107"/>
          <a:ext cx="6220071" cy="1766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6943497" imgH="1971540" progId="Acrobat.Document.DC">
                  <p:embed/>
                </p:oleObj>
              </mc:Choice>
              <mc:Fallback>
                <p:oleObj name="Acrobat Document" r:id="rId6" imgW="6943497" imgH="197154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98202" y="861107"/>
                        <a:ext cx="6220071" cy="1766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>
          <a:xfrm>
            <a:off x="670471" y="1444569"/>
            <a:ext cx="354002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vector weight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should I weigh the variables?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does expression of the original variable correlate with expression of the latent variable?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bootstrap ratio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”: which original variables are weighed highly but also stable across participants?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916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clinical-anatomical signature of Parkinson’s disease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262" y="1361921"/>
            <a:ext cx="7292727" cy="4479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81176" y="1839110"/>
            <a:ext cx="43114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brain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(a): show bootstrap ratios, threshold at 99% confidence interval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behaviour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(b): show loadings with bootstrap-estimated confidence intervals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scores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(c): correlated either with each other, or with another variable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281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Zeighami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5693" y="751276"/>
            <a:ext cx="12004158" cy="5660157"/>
            <a:chOff x="95693" y="751276"/>
            <a:chExt cx="12004158" cy="5660157"/>
          </a:xfrm>
        </p:grpSpPr>
        <p:sp>
          <p:nvSpPr>
            <p:cNvPr id="2" name="Rectangle 1"/>
            <p:cNvSpPr/>
            <p:nvPr/>
          </p:nvSpPr>
          <p:spPr>
            <a:xfrm>
              <a:off x="95693" y="775948"/>
              <a:ext cx="12004158" cy="5635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930" y="751276"/>
              <a:ext cx="10015870" cy="5496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251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5"/>
          <a:stretch/>
        </p:blipFill>
        <p:spPr bwMode="auto">
          <a:xfrm>
            <a:off x="4958308" y="2025650"/>
            <a:ext cx="2029506" cy="263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TextBox 7"/>
          <p:cNvSpPr txBox="1">
            <a:spLocks noChangeArrowheads="1"/>
          </p:cNvSpPr>
          <p:nvPr/>
        </p:nvSpPr>
        <p:spPr bwMode="auto">
          <a:xfrm>
            <a:off x="8154988" y="4468813"/>
            <a:ext cx="1858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B2"/>
              </a:buClr>
              <a:buFontTx/>
              <a:buNone/>
            </a:pPr>
            <a:r>
              <a:rPr lang="en-CA" altLang="en-US" sz="2400">
                <a:latin typeface="Tahoma" panose="020B0604030504040204" pitchFamily="34" charset="0"/>
                <a:cs typeface="Tahoma" panose="020B0604030504040204" pitchFamily="34" charset="0"/>
              </a:rPr>
              <a:t>connectome</a:t>
            </a:r>
          </a:p>
        </p:txBody>
      </p:sp>
      <p:pic>
        <p:nvPicPr>
          <p:cNvPr id="15363" name="Picture 9" descr="Andreas Horn Max-Planck-Institute for Human Development, Berl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54" y="2046288"/>
            <a:ext cx="21145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22865" y="1685925"/>
            <a:ext cx="2039937" cy="71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89" y="70850"/>
            <a:ext cx="3176825" cy="219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851" y="4798544"/>
            <a:ext cx="2487137" cy="186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ocial network black background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1"/>
          <a:stretch/>
        </p:blipFill>
        <p:spPr bwMode="auto">
          <a:xfrm>
            <a:off x="9052949" y="1979096"/>
            <a:ext cx="2972489" cy="274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538" y="2046288"/>
            <a:ext cx="2024062" cy="265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 descr="Related image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9" r="17502"/>
          <a:stretch/>
        </p:blipFill>
        <p:spPr bwMode="auto">
          <a:xfrm>
            <a:off x="7023443" y="70850"/>
            <a:ext cx="2634566" cy="207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316" y="4604442"/>
            <a:ext cx="3132892" cy="215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7" y="2283884"/>
            <a:ext cx="2824124" cy="232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809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21602">
        <p:fade/>
      </p:transition>
    </mc:Choice>
    <mc:Fallback>
      <p:transition spd="med" advClick="0" advTm="221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Adding dimensions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0" y="6601925"/>
            <a:ext cx="22541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Krishnan et al. (2011)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08" y="2353866"/>
            <a:ext cx="4945039" cy="3675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4" y="3623109"/>
            <a:ext cx="4926842" cy="11373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68751" y="1369527"/>
            <a:ext cx="5058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 dimensions (e.g. time + space)</a:t>
            </a:r>
          </a:p>
        </p:txBody>
      </p:sp>
      <p:sp>
        <p:nvSpPr>
          <p:cNvPr id="9" name="Rectangle 8"/>
          <p:cNvSpPr/>
          <p:nvPr/>
        </p:nvSpPr>
        <p:spPr>
          <a:xfrm>
            <a:off x="6517508" y="1369527"/>
            <a:ext cx="50589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concatenate within- and between-subject manipulations (e.g. conditions and groups)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492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686331" imgH="3343140" progId="Acrobat.Document.DC">
                  <p:embed/>
                </p:oleObj>
              </mc:Choice>
              <mc:Fallback>
                <p:oleObj name="Acrobat Document" r:id="rId3" imgW="6686331" imgH="334314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(CCA)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563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partial least squares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PLS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decompose covariance between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b="0" i="0" dirty="0"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0" i="0" dirty="0">
                  <a:latin typeface="Cambria Math" panose="02040503050406030204" pitchFamily="18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b="1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  <m:sup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′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𝐘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canonical correlation analysis (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CCA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): correct for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within-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correlations, then decompose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𝐗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sSup>
                          <m:sSupPr>
                            <m:ctrlP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𝐗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CA" dirty="0">
                                <a:latin typeface="Tahoma" panose="020B0604030504040204" pitchFamily="34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CA" i="1" dirty="0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CA" b="1" i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CA" b="1">
                                        <a:latin typeface="Cambria Math" panose="02040503050406030204" pitchFamily="18" charset="0"/>
                                        <a:ea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CA" b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𝐘</m:t>
                                </m:r>
                              </m:e>
                            </m:d>
                          </m:e>
                          <m:sup>
                            <m:r>
                              <a:rPr lang="en-CA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CA" i="1">
                                    <a:latin typeface="Cambria Math" panose="02040503050406030204" pitchFamily="18" charset="0"/>
                                    <a:ea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CA" dirty="0"/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requires #observations &gt; #variables, so typically preceded by some form of dimensionality reduction (PCA, ICA)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05" y="1635531"/>
                <a:ext cx="4320745" cy="4938853"/>
              </a:xfrm>
              <a:prstGeom prst="rect">
                <a:avLst/>
              </a:prstGeom>
              <a:blipFill>
                <a:blip r:embed="rId6"/>
                <a:stretch>
                  <a:fillRect l="-987" t="-617" r="-25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686331" imgH="3343140" progId="Acrobat.Document.DC">
                  <p:embed/>
                </p:oleObj>
              </mc:Choice>
              <mc:Fallback>
                <p:oleObj name="Acrobat Document" r:id="rId7" imgW="6686331" imgH="334314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686331" imgH="3343140" progId="Acrobat.Document.DC">
                  <p:embed/>
                </p:oleObj>
              </mc:Choice>
              <mc:Fallback>
                <p:oleObj name="Acrobat Document" r:id="rId9" imgW="6686331" imgH="3343140" progId="Acrobat.Document.DC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129879" y="1650955"/>
          <a:ext cx="668655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686331" imgH="3343140" progId="Acrobat.Document.DC">
                  <p:embed/>
                </p:oleObj>
              </mc:Choice>
              <mc:Fallback>
                <p:oleObj name="Acrobat Document" r:id="rId11" imgW="6686331" imgH="3343140" progId="Acrobat.Document.DC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29879" y="1650955"/>
                        <a:ext cx="668655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2170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#1: connectivity- and behaviour-defined biotypes of depression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0826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Drysdale et al. (2016) Nat Med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147" y="2372127"/>
            <a:ext cx="5703750" cy="36325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" y="2275672"/>
            <a:ext cx="6056229" cy="38254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7780" y="775948"/>
            <a:ext cx="54948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CCA to reduce dimensionality, then cluster</a:t>
            </a:r>
            <a:r>
              <a:rPr lang="en-CA" dirty="0"/>
              <a:t> 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36868" y="6604084"/>
            <a:ext cx="23551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also: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Dinga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(2018)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53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#2: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transdiagnostic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signatures of affective disorders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143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Kebets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(2019)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Psychiat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7780" y="775948"/>
            <a:ext cx="54948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functional connectivity,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behaviour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UCLA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phenomics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consortium: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ADHD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Bipolar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Schizophrenia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Schizoaffective</a:t>
            </a:r>
          </a:p>
          <a:p>
            <a:pPr marL="742950" lvl="1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314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4"/>
          <a:stretch/>
        </p:blipFill>
        <p:spPr bwMode="auto">
          <a:xfrm>
            <a:off x="7357731" y="900371"/>
            <a:ext cx="4380614" cy="525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ars.els-cdn.com/content/image/1-s2.0-S0006322319314751-gr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53"/>
          <a:stretch/>
        </p:blipFill>
        <p:spPr bwMode="auto">
          <a:xfrm>
            <a:off x="553546" y="3113958"/>
            <a:ext cx="6267129" cy="30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629579" y="6601925"/>
            <a:ext cx="2529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see also: Xia et al. (2017)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48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Discriminant Analysis (LDA)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6601925"/>
            <a:ext cx="23166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https://mlalgorithm.wordpress.com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continuous,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= categorical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maximize between-group (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vs within-group (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variance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i.e. find new axes that maximize separation between groups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(</m:t>
                    </m:r>
                    <m:sSup>
                      <m:sSupPr>
                        <m:ctrlP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pPr>
                      <m:e>
                        <m:r>
                          <a:rPr lang="en-CA" b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𝐖</m:t>
                        </m:r>
                      </m:e>
                      <m:sup>
                        <m:r>
                          <a:rPr lang="en-CA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−1</m:t>
                        </m:r>
                      </m:sup>
                    </m:sSup>
                    <m:r>
                      <a:rPr lang="en-CA" b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𝐁</m:t>
                    </m:r>
                    <m:r>
                      <a:rPr lang="en-CA" i="1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)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0" y="1949616"/>
                <a:ext cx="5494845" cy="3416320"/>
              </a:xfrm>
              <a:prstGeom prst="rect">
                <a:avLst/>
              </a:prstGeom>
              <a:blipFill>
                <a:blip r:embed="rId4"/>
                <a:stretch>
                  <a:fillRect l="-777" t="-107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5" y="2114783"/>
            <a:ext cx="57626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43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Extensions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03657" y="849842"/>
            <a:ext cx="576120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sparse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regularized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solutions,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Witten &amp;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Tibshirani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(2009) Stat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Genet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MSNR: Xia et al. (2019)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bioRxiv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3+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datasets,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PARAFAC: Bro (1997)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Intell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Lab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Multiway PLS: Wold et al. (1987) J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Chemometrics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nonlinear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dependencies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bayesian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implementations, e.g.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IBFA: Virtanen et al. (2011) ICML-II</a:t>
            </a:r>
          </a:p>
        </p:txBody>
      </p:sp>
      <p:pic>
        <p:nvPicPr>
          <p:cNvPr id="11266" name="Picture 2" descr="Image result for multiway p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98" y="4910930"/>
            <a:ext cx="5454713" cy="171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149" y="1084521"/>
            <a:ext cx="5462628" cy="52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2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Summary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286634" y="1515983"/>
            <a:ext cx="45587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embody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property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linear 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but entail unique assumptions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models are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versatile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complementary to other statistical models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17" y="1094783"/>
            <a:ext cx="6488903" cy="501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Demo: </a:t>
            </a:r>
            <a:r>
              <a:rPr lang="en-CA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myConnectome</a:t>
            </a: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85" y="935674"/>
            <a:ext cx="7097115" cy="5401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634" y="1515983"/>
            <a:ext cx="455874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Deep phenotyping in a single individual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en-CA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-fMRI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subjective mood (PANAS-X)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 = 73 sessions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Question: are connectivity and mood related?</a:t>
            </a:r>
          </a:p>
        </p:txBody>
      </p:sp>
    </p:spTree>
    <p:extLst>
      <p:ext uri="{BB962C8B-B14F-4D97-AF65-F5344CB8AC3E}">
        <p14:creationId xmlns:p14="http://schemas.microsoft.com/office/powerpoint/2010/main" val="797357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 multivariate analysis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707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Misic &amp;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Sporns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Opin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Neurobiol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597228" y="1262274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activation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elements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connectivity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individual structural or functional connections to individual external variables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network attributes to individual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multivariate systems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mapping patterns of elements or connections to patterns of external variables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71" y="1094783"/>
            <a:ext cx="6488903" cy="5014153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885422"/>
              </p:ext>
            </p:extLst>
          </p:nvPr>
        </p:nvGraphicFramePr>
        <p:xfrm>
          <a:off x="4960774" y="965436"/>
          <a:ext cx="6858000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6857865" imgH="5143500" progId="Acrobat.Document.DC">
                  <p:embed/>
                </p:oleObj>
              </mc:Choice>
              <mc:Fallback>
                <p:oleObj name="Acrobat Document" r:id="rId4" imgW="6857865" imgH="5143500" progId="Acrobat.Document.DC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60774" y="965436"/>
                        <a:ext cx="6858000" cy="5143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33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Integrating scales and modalities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79918" y="1091242"/>
            <a:ext cx="9331058" cy="1034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/>
          <p:cNvSpPr/>
          <p:nvPr/>
        </p:nvSpPr>
        <p:spPr>
          <a:xfrm rot="16200000">
            <a:off x="796261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11" name="Rectangle 10"/>
          <p:cNvSpPr/>
          <p:nvPr/>
        </p:nvSpPr>
        <p:spPr>
          <a:xfrm>
            <a:off x="1588365" y="730033"/>
            <a:ext cx="1081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endParaRPr lang="en-CA" dirty="0"/>
          </a:p>
        </p:txBody>
      </p:sp>
      <p:grpSp>
        <p:nvGrpSpPr>
          <p:cNvPr id="9" name="Group 8"/>
          <p:cNvGrpSpPr/>
          <p:nvPr/>
        </p:nvGrpSpPr>
        <p:grpSpPr>
          <a:xfrm>
            <a:off x="5597102" y="2247176"/>
            <a:ext cx="6082296" cy="1648913"/>
            <a:chOff x="5597102" y="2247176"/>
            <a:chExt cx="6082296" cy="164891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6769260" y="2645083"/>
              <a:ext cx="4910138" cy="10388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597102" y="2916631"/>
              <a:ext cx="3529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</a:t>
              </a:r>
              <a:endParaRPr lang="en-CA" dirty="0"/>
            </a:p>
          </p:txBody>
        </p:sp>
        <p:sp>
          <p:nvSpPr>
            <p:cNvPr id="12" name="Rectangle 11"/>
            <p:cNvSpPr/>
            <p:nvPr/>
          </p:nvSpPr>
          <p:spPr>
            <a:xfrm rot="16200000">
              <a:off x="5845099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37203" y="2247176"/>
              <a:ext cx="1081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variables</a:t>
              </a:r>
              <a:endParaRPr lang="en-CA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3486105" y="4958839"/>
            <a:ext cx="58129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deal with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variables than observations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operationalize the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network property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relate 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data sets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each other?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0472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Example: relating connectivity and behaviour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323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Smith et al. (2016) Nat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Neurosci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120555" y="1470932"/>
            <a:ext cx="40235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Human Connectome Project (HCP); n=900 individuals</a:t>
            </a: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#1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resting state functional connectivity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modality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comprehensive behavioural + demographics battery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how do individual differences in functional interactions map onto behaviour?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analysis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Canonical Correlation (CCA)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77" y="1393092"/>
            <a:ext cx="8007542" cy="441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5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Lecture plan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2471869" y="2309198"/>
            <a:ext cx="74838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associative multivariate models are useful and versatile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these techniques are mathematically 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#3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nonparametric statistical inference can be easily applied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 #4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examples + demo</a:t>
            </a: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3333B2"/>
              </a:buClr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37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AF403-4F86-4AA5-BCBD-381E9873AB50}"/>
              </a:ext>
            </a:extLst>
          </p:cNvPr>
          <p:cNvSpPr/>
          <p:nvPr/>
        </p:nvSpPr>
        <p:spPr>
          <a:xfrm>
            <a:off x="0" y="1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family of techniques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27A48D-7B3C-4355-821B-868DD3156A10}"/>
              </a:ext>
            </a:extLst>
          </p:cNvPr>
          <p:cNvSpPr/>
          <p:nvPr/>
        </p:nvSpPr>
        <p:spPr>
          <a:xfrm>
            <a:off x="2197966" y="4138494"/>
            <a:ext cx="77960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least-squares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canonical correlation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CCA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 	SVD((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X’X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Y’Y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-1/2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discriminant analysis (</a:t>
            </a:r>
            <a:r>
              <a:rPr lang="en-CA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LDA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	SVD(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r>
              <a:rPr lang="en-CA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51977"/>
          <a:stretch/>
        </p:blipFill>
        <p:spPr>
          <a:xfrm>
            <a:off x="1781174" y="1096072"/>
            <a:ext cx="9829802" cy="10343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6200000">
            <a:off x="821656" y="1462157"/>
            <a:ext cx="146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observations</a:t>
            </a:r>
            <a:endParaRPr lang="en-CA" dirty="0"/>
          </a:p>
        </p:txBody>
      </p:sp>
      <p:sp>
        <p:nvSpPr>
          <p:cNvPr id="7" name="Rectangle 6"/>
          <p:cNvSpPr/>
          <p:nvPr/>
        </p:nvSpPr>
        <p:spPr>
          <a:xfrm>
            <a:off x="1781174" y="730033"/>
            <a:ext cx="407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voxels / sensors / nodes / connections</a:t>
            </a:r>
            <a:endParaRPr lang="en-CA" dirty="0"/>
          </a:p>
        </p:txBody>
      </p:sp>
      <p:grpSp>
        <p:nvGrpSpPr>
          <p:cNvPr id="8" name="Group 7"/>
          <p:cNvGrpSpPr/>
          <p:nvPr/>
        </p:nvGrpSpPr>
        <p:grpSpPr>
          <a:xfrm>
            <a:off x="1404471" y="2247176"/>
            <a:ext cx="5286841" cy="1648913"/>
            <a:chOff x="1404471" y="2247176"/>
            <a:chExt cx="5286841" cy="16489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 b="51770"/>
            <a:stretch/>
          </p:blipFill>
          <p:spPr>
            <a:xfrm>
              <a:off x="1781174" y="2645083"/>
              <a:ext cx="4910138" cy="103881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 rot="16200000">
              <a:off x="857013" y="2979300"/>
              <a:ext cx="14642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observations</a:t>
              </a:r>
              <a:endParaRPr lang="en-CA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81174" y="2247176"/>
              <a:ext cx="39144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behaviour / genetics / other imaging</a:t>
              </a:r>
              <a:endParaRPr lang="en-CA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8689" y="142857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endParaRPr lang="en-CA" b="1" dirty="0"/>
          </a:p>
        </p:txBody>
      </p:sp>
      <p:sp>
        <p:nvSpPr>
          <p:cNvPr id="15" name="Rectangle 14"/>
          <p:cNvSpPr/>
          <p:nvPr/>
        </p:nvSpPr>
        <p:spPr>
          <a:xfrm>
            <a:off x="658689" y="2979300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en-CA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14989" y="6601031"/>
            <a:ext cx="2542684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Bie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(2005) Handbook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Geom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30968" y="6603190"/>
            <a:ext cx="275588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McIntosh &amp; Misic (2013)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Annu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Rev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979535" y="6586419"/>
            <a:ext cx="2212465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Worsley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 al. (1997)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NeuroImage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559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81650">
        <p:fade/>
      </p:transition>
    </mc:Choice>
    <mc:Fallback>
      <p:transition spd="med" advClick="0" advTm="1816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Singular value decomposition (SVD)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4416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Eckart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Young (1936)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Psychometrika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/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how can we factorize a data matrix?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𝑆𝑉𝐷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𝐔𝐒𝐕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this is a generalization of the spectral decomposition:</a:t>
                </a: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𝐔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𝐸𝐼𝐺</m:t>
                    </m:r>
                    <m:d>
                      <m:dPr>
                        <m:ctrlPr>
                          <a:rPr lang="en-CA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dPr>
                      <m:e>
                        <m:r>
                          <a:rPr lang="en-CA" b="1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𝐗</m:t>
                        </m:r>
                        <m:sSup>
                          <m:sSupPr>
                            <m:ctrlPr>
                              <a:rPr lang="en-CA" b="1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𝐗</m:t>
                            </m:r>
                          </m:e>
                          <m:sup>
                            <m:r>
                              <a:rPr lang="en-CA" b="1" i="0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𝚲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𝐕</m:t>
                    </m:r>
                    <m:r>
                      <a:rPr lang="en-CA" b="1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′</m:t>
                    </m:r>
                  </m:oMath>
                </a14:m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742950" lvl="1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are orthonormal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vectors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you should weigh the original variables in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endParaRPr lang="en-CA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endParaRPr lang="en-CA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285750" indent="-285750">
                  <a:buClr>
                    <a:srgbClr val="3333B2"/>
                  </a:buClr>
                  <a:buFont typeface="Wingdings" panose="05000000000000000000" pitchFamily="2" charset="2"/>
                  <a:buChar char="§"/>
                </a:pP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is a diagonal matrix of </a:t>
                </a:r>
                <a:r>
                  <a:rPr lang="en-CA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singular values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; represent how strongly paired the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</a:t>
                </a:r>
                <a:r>
                  <a:rPr lang="en-CA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 </a:t>
                </a:r>
                <a:r>
                  <a:rPr lang="en-CA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are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96EE7A-5E52-4FC3-95DE-FAFF31E5A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310" y="1201203"/>
                <a:ext cx="4756318" cy="4801314"/>
              </a:xfrm>
              <a:prstGeom prst="rect">
                <a:avLst/>
              </a:prstGeom>
              <a:blipFill>
                <a:blip r:embed="rId3"/>
                <a:stretch>
                  <a:fillRect l="-897" t="-635" r="-2179" b="-10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26" y="1800717"/>
            <a:ext cx="6482286" cy="36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1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"/>
            <a:ext cx="12192000" cy="631479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Principal component analysis (PCA)</a:t>
            </a:r>
          </a:p>
        </p:txBody>
      </p:sp>
      <p:sp>
        <p:nvSpPr>
          <p:cNvPr id="5" name="AutoShape 2" descr="https://outlook.office.com/owa/service.svc/s/GetFileAttachment?id=AAMkAGI4MTVkM2QxLWUxOTUtNDI1Mi1hNGY1LTJjN2VlOTRlZTllYgBGAAAAAABAozJUsH9XQKHpwbW8m%2BieBwCxx5lMJOThS4Z5osxpTroEAAAAErITAABQ3RtVcPB2QYfcdSGxA%2BgRAACqtnVRAAABEgAQADM9cs0CFeJLnV9g2GowFac%3D&amp;X-OWA-CANARY=vWaWcW0tg0GSzosIby_QTsB9l7kXdtQYvl4t3i59b9ED8S0uhVYR8UZD-xIQFi8AF-LfN6leJYk.&amp;isImagePreview=True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57223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6601925"/>
            <a:ext cx="2125903" cy="25391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Hotelling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(1933) J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Educ</a:t>
            </a:r>
            <a:r>
              <a:rPr lang="en-CA" sz="10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10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Psychol</a:t>
            </a:r>
            <a:endParaRPr lang="en-CA" sz="105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6EE7A-5E52-4FC3-95DE-FAFF31E5A4EE}"/>
              </a:ext>
            </a:extLst>
          </p:cNvPr>
          <p:cNvSpPr txBox="1"/>
          <p:nvPr/>
        </p:nvSpPr>
        <p:spPr>
          <a:xfrm>
            <a:off x="605746" y="1372427"/>
            <a:ext cx="43114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are correlated but neither captures the dominant pattern of variance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want a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</a:t>
            </a:r>
            <a:r>
              <a:rPr lang="en-CA" b="1" baseline="-25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that (a) capture as much variance</a:t>
            </a:r>
            <a:b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(b) are mutually uncorrelated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 to find a rotation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re-align the original axes (variables)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 </a:t>
            </a:r>
            <a:r>
              <a:rPr lang="en-CA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 chosen to maximize the variance of the new variables </a:t>
            </a:r>
            <a:r>
              <a:rPr lang="en-CA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 </a:t>
            </a:r>
          </a:p>
          <a:p>
            <a:pPr marL="285750" indent="-285750">
              <a:buClr>
                <a:srgbClr val="3333B2"/>
              </a:buClr>
              <a:buFont typeface="Wingdings" panose="05000000000000000000" pitchFamily="2" charset="2"/>
              <a:buChar char="§"/>
            </a:pPr>
            <a:endParaRPr lang="en-CA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972131" imgH="5867370" progId="Acrobat.Document.DC">
                  <p:embed/>
                </p:oleObj>
              </mc:Choice>
              <mc:Fallback>
                <p:oleObj name="Acrobat Document" r:id="rId3" imgW="6972131" imgH="5867370" progId="Acrobat.Document.DC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5" imgW="6972131" imgH="5867370" progId="Acrobat.Document.DC">
                  <p:embed/>
                </p:oleObj>
              </mc:Choice>
              <mc:Fallback>
                <p:oleObj name="Acrobat Document" r:id="rId5" imgW="6972131" imgH="5867370" progId="Acrobat.Document.DC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7" imgW="6972131" imgH="5867370" progId="Acrobat.Document.DC">
                  <p:embed/>
                </p:oleObj>
              </mc:Choice>
              <mc:Fallback>
                <p:oleObj name="Acrobat Document" r:id="rId7" imgW="6972131" imgH="5867370" progId="Acrobat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9" imgW="6972131" imgH="5867370" progId="Acrobat.Document.DC">
                  <p:embed/>
                </p:oleObj>
              </mc:Choice>
              <mc:Fallback>
                <p:oleObj name="Acrobat Document" r:id="rId9" imgW="6972131" imgH="5867370" progId="Acrobat.Document.DC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4917232" y="690617"/>
          <a:ext cx="6972300" cy="586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6972131" imgH="5867370" progId="Acrobat.Document.DC">
                  <p:embed/>
                </p:oleObj>
              </mc:Choice>
              <mc:Fallback>
                <p:oleObj name="Acrobat Document" r:id="rId11" imgW="6972131" imgH="586737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7232" y="690617"/>
                        <a:ext cx="6972300" cy="586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6033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7|11.3|21.7|8.2|12.3|19.9|23.8|12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8|46.3|38.7|11.5|9.5|16.7|11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20209</TotalTime>
  <Words>1554</Words>
  <Application>Microsoft Office PowerPoint</Application>
  <PresentationFormat>Widescreen</PresentationFormat>
  <Paragraphs>261</Paragraphs>
  <Slides>27</Slides>
  <Notes>27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Tahoma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Bratislav Misic, Dr.</dc:creator>
  <cp:lastModifiedBy>Bratislav Misic</cp:lastModifiedBy>
  <cp:revision>757</cp:revision>
  <dcterms:created xsi:type="dcterms:W3CDTF">2016-08-08T17:48:38Z</dcterms:created>
  <dcterms:modified xsi:type="dcterms:W3CDTF">2021-10-01T01:01:48Z</dcterms:modified>
</cp:coreProperties>
</file>